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6"/>
  </p:notesMasterIdLst>
  <p:sldIdLst>
    <p:sldId id="382" r:id="rId2"/>
    <p:sldId id="383" r:id="rId3"/>
    <p:sldId id="389" r:id="rId4"/>
    <p:sldId id="384" r:id="rId5"/>
    <p:sldId id="385" r:id="rId6"/>
    <p:sldId id="386" r:id="rId7"/>
    <p:sldId id="391" r:id="rId8"/>
    <p:sldId id="392" r:id="rId9"/>
    <p:sldId id="394" r:id="rId10"/>
    <p:sldId id="395" r:id="rId11"/>
    <p:sldId id="396" r:id="rId12"/>
    <p:sldId id="393" r:id="rId13"/>
    <p:sldId id="397" r:id="rId14"/>
    <p:sldId id="390" r:id="rId15"/>
  </p:sldIdLst>
  <p:sldSz cx="9144000" cy="5143500" type="screen16x9"/>
  <p:notesSz cx="6794500" cy="9906000"/>
  <p:embeddedFontLst>
    <p:embeddedFont>
      <p:font typeface="Source Sans Pro" panose="020B0604020202020204" charset="0"/>
      <p:regular r:id="rId17"/>
      <p:bold r:id="rId18"/>
      <p:italic r:id="rId19"/>
      <p:boldItalic r:id="rId20"/>
    </p:embeddedFont>
    <p:embeddedFont>
      <p:font typeface="Wingdings 3" panose="05040102010807070707" pitchFamily="18" charset="2"/>
      <p:regular r:id="rId21"/>
    </p:embeddedFont>
    <p:embeddedFont>
      <p:font typeface="Tw Cen MT" panose="020B0602020104020603" pitchFamily="34" charset="0"/>
      <p:regular r:id="rId22"/>
      <p:bold r:id="rId23"/>
      <p:italic r:id="rId24"/>
      <p:boldItalic r:id="rId25"/>
    </p:embeddedFont>
    <p:embeddedFont>
      <p:font typeface="Tw Cen MT Condensed" panose="020B0606020104020203" pitchFamily="3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E298B0-2716-483D-B17E-A69B2CAD650B}">
  <a:tblStyle styleId="{6CE298B0-2716-483D-B17E-A69B2CAD65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ACAE643-81B6-4A44-BD4E-133FDA63D62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0288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="0" i="0" u="none" strike="noStrike" cap="none" dirty="0" smtClean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all three can be used alone or to add value to the other – that they have distinct elements that serve specific purposes (research and learning, evaluation and proving and measurement and improving) but together create a strong evidence and decision making basis.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721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8071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3234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71500"/>
            <a:ext cx="1971675" cy="405765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571500"/>
            <a:ext cx="5686425" cy="4057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44447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462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15227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b="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38804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1714500"/>
            <a:ext cx="356616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714500"/>
            <a:ext cx="356616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46278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225841"/>
            <a:ext cx="3566160" cy="25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225841"/>
            <a:ext cx="3566160" cy="25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188852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938281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62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53632"/>
            <a:ext cx="3291840" cy="13030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17220"/>
            <a:ext cx="4258818" cy="388848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693129"/>
            <a:ext cx="3291840" cy="282172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8291149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4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3429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3720104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04472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714500"/>
            <a:ext cx="7290055" cy="3017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4853028"/>
            <a:ext cx="1615607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4853028"/>
            <a:ext cx="4426094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4853028"/>
            <a:ext cx="73025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endParaRPr lang="en-AU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61974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40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75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i.edu.au/news/outcomes-measurement-workshops-details/" TargetMode="External"/><Relationship Id="rId2" Type="http://schemas.openxmlformats.org/officeDocument/2006/relationships/hyperlink" Target="https://aifs.gov.au/search/site/evalu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www.hfoc.org/uploads/3/8/0/7/38072897/measuringoutcomes.pdf" TargetMode="External"/><Relationship Id="rId4" Type="http://schemas.openxmlformats.org/officeDocument/2006/relationships/hyperlink" Target="https://www.csi.edu.au/research/project/compass-your-guide-social-impact-measurement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started on outcome measurement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SIMNA WA</a:t>
            </a:r>
          </a:p>
          <a:p>
            <a:r>
              <a:rPr lang="en-US" dirty="0" smtClean="0"/>
              <a:t>16 October 2019</a:t>
            </a:r>
            <a:endParaRPr lang="en-AU" dirty="0"/>
          </a:p>
        </p:txBody>
      </p:sp>
      <p:pic>
        <p:nvPicPr>
          <p:cNvPr id="1030" name="Picture 6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40" y="3814763"/>
            <a:ext cx="2376581" cy="100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72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8" y="342268"/>
            <a:ext cx="7290054" cy="1124712"/>
          </a:xfrm>
        </p:spPr>
        <p:txBody>
          <a:bodyPr/>
          <a:lstStyle/>
          <a:p>
            <a:r>
              <a:rPr lang="en-US" dirty="0" smtClean="0"/>
              <a:t>                         who is there?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708" y="1353014"/>
            <a:ext cx="7686444" cy="3542557"/>
          </a:xfrm>
        </p:spPr>
        <p:txBody>
          <a:bodyPr>
            <a:noAutofit/>
          </a:bodyPr>
          <a:lstStyle/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EVERYONE!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Clients</a:t>
            </a:r>
            <a:r>
              <a:rPr lang="en-AU" sz="1500" dirty="0"/>
              <a:t>, service </a:t>
            </a:r>
            <a:r>
              <a:rPr lang="en-AU" sz="1500" dirty="0" smtClean="0"/>
              <a:t>users, beneficiaries</a:t>
            </a:r>
            <a:endParaRPr lang="en-AU" sz="1500" dirty="0"/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/>
              <a:t>Community 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Practitioners/workers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Leadership (including CEO) = promoting the value of the work = resourcing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Funders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Board (perhaps a sub-committee focussed on service development)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All levels of staff – admin to CEO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Professional specialists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Diverse range of voices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 smtClean="0"/>
              <a:t>Other service providers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500" dirty="0"/>
              <a:t>external collaborators and partners - other research institutions, universities, other researchers</a:t>
            </a:r>
          </a:p>
          <a:p>
            <a:pPr indent="-1800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AU" sz="1500" dirty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" y="374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955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what can you touch?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AU" sz="1500" dirty="0" smtClean="0"/>
              <a:t>Reports</a:t>
            </a:r>
          </a:p>
          <a:p>
            <a:r>
              <a:rPr lang="en-AU" sz="1500" dirty="0" smtClean="0"/>
              <a:t>Minutes of meetings where it’s on the agenda and been discussed</a:t>
            </a:r>
          </a:p>
          <a:p>
            <a:r>
              <a:rPr lang="en-AU" sz="1500" dirty="0" smtClean="0"/>
              <a:t>Strategic plan – processes built in</a:t>
            </a:r>
            <a:endParaRPr lang="en-AU" sz="1500" dirty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4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Activity – self assessment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400" dirty="0" smtClean="0"/>
              <a:t>Building Capacity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400" dirty="0"/>
              <a:t>Sharing Learning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400" dirty="0"/>
              <a:t>Leadership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400" dirty="0" err="1"/>
              <a:t>Organisational</a:t>
            </a:r>
            <a:r>
              <a:rPr lang="en-US" sz="2400" dirty="0"/>
              <a:t> Culture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dirty="0" smtClean="0"/>
              <a:t>RESOURCES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AU" sz="1600" dirty="0" smtClean="0">
                <a:solidFill>
                  <a:schemeClr val="dk1"/>
                </a:solidFill>
              </a:rPr>
              <a:t>Australian Institute of Family Studies – some great resources on culture, getting started, strategy, tools, ethics (not just for work </a:t>
            </a:r>
            <a:r>
              <a:rPr lang="en-AU" sz="1600">
                <a:solidFill>
                  <a:schemeClr val="dk1"/>
                </a:solidFill>
              </a:rPr>
              <a:t>with families) </a:t>
            </a:r>
            <a:r>
              <a:rPr lang="en-AU" sz="1600">
                <a:solidFill>
                  <a:schemeClr val="dk1"/>
                </a:solidFill>
                <a:hlinkClick r:id="rId2"/>
              </a:rPr>
              <a:t>https</a:t>
            </a:r>
            <a:r>
              <a:rPr lang="en-AU" sz="1600">
                <a:solidFill>
                  <a:schemeClr val="dk1"/>
                </a:solidFill>
                <a:hlinkClick r:id="rId2"/>
              </a:rPr>
              <a:t>://</a:t>
            </a:r>
            <a:r>
              <a:rPr lang="en-AU" sz="1600" smtClean="0">
                <a:solidFill>
                  <a:schemeClr val="dk1"/>
                </a:solidFill>
                <a:hlinkClick r:id="rId2"/>
              </a:rPr>
              <a:t>aifs.gov.au/search/site/evaluation</a:t>
            </a:r>
            <a:endParaRPr lang="en-AU" sz="1600" smtClean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AU" sz="1600" smtClean="0">
                <a:solidFill>
                  <a:schemeClr val="dk1"/>
                </a:solidFill>
              </a:rPr>
              <a:t>Centre </a:t>
            </a:r>
            <a:r>
              <a:rPr lang="en-AU" sz="1600" dirty="0" smtClean="0">
                <a:solidFill>
                  <a:schemeClr val="dk1"/>
                </a:solidFill>
              </a:rPr>
              <a:t>for Social Impact UWA Outcome Measurement Course (f2f in WA in Oct, online in Nov) </a:t>
            </a:r>
            <a:r>
              <a:rPr lang="en-AU" sz="1600" dirty="0">
                <a:solidFill>
                  <a:schemeClr val="dk1"/>
                </a:solidFill>
                <a:hlinkClick r:id="rId3"/>
              </a:rPr>
              <a:t>https://www.csi.edu.au/news/outcomes-measurement-workshops-details</a:t>
            </a:r>
            <a:r>
              <a:rPr lang="en-AU" sz="1600" dirty="0" smtClean="0">
                <a:solidFill>
                  <a:schemeClr val="dk1"/>
                </a:solidFill>
                <a:hlinkClick r:id="rId3"/>
              </a:rPr>
              <a:t>/</a:t>
            </a:r>
            <a:endParaRPr lang="en-AU" sz="1600" dirty="0" smtClean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AU" sz="1600" dirty="0" smtClean="0">
                <a:solidFill>
                  <a:schemeClr val="dk1"/>
                </a:solidFill>
              </a:rPr>
              <a:t>CSI ‘The Compass: Your Guide to Social Impact Measurement’ </a:t>
            </a:r>
            <a:r>
              <a:rPr lang="en-AU" sz="1600" dirty="0">
                <a:solidFill>
                  <a:schemeClr val="dk1"/>
                </a:solidFill>
              </a:rPr>
              <a:t>avail. </a:t>
            </a:r>
            <a:r>
              <a:rPr lang="en-AU" sz="1600" dirty="0">
                <a:solidFill>
                  <a:schemeClr val="dk1"/>
                </a:solidFill>
                <a:hlinkClick r:id="rId4"/>
              </a:rPr>
              <a:t>https://www.csi.edu.au/research/project/compass-your-guide-social-impact-measurement</a:t>
            </a:r>
            <a:r>
              <a:rPr lang="en-AU" sz="1600" dirty="0" smtClean="0">
                <a:solidFill>
                  <a:schemeClr val="dk1"/>
                </a:solidFill>
                <a:hlinkClick r:id="rId4"/>
              </a:rPr>
              <a:t>/</a:t>
            </a:r>
            <a:endParaRPr lang="en-AU" sz="1600" dirty="0" smtClean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AU" sz="1600" dirty="0" smtClean="0">
                <a:solidFill>
                  <a:schemeClr val="dk1"/>
                </a:solidFill>
              </a:rPr>
              <a:t>New link - National </a:t>
            </a:r>
            <a:r>
              <a:rPr lang="en-AU" sz="1600" dirty="0">
                <a:solidFill>
                  <a:schemeClr val="dk1"/>
                </a:solidFill>
              </a:rPr>
              <a:t>Resource Centre, 2010, </a:t>
            </a:r>
            <a:r>
              <a:rPr lang="en-AU" sz="1600" i="1" dirty="0">
                <a:solidFill>
                  <a:schemeClr val="dk1"/>
                </a:solidFill>
              </a:rPr>
              <a:t>Measuring Outcomes, </a:t>
            </a:r>
            <a:r>
              <a:rPr lang="en-AU" sz="1600" dirty="0">
                <a:solidFill>
                  <a:schemeClr val="dk1"/>
                </a:solidFill>
              </a:rPr>
              <a:t>Avail. </a:t>
            </a:r>
            <a:r>
              <a:rPr lang="en-AU" sz="1600" u="sng" dirty="0">
                <a:solidFill>
                  <a:schemeClr val="hlink"/>
                </a:solidFill>
                <a:hlinkClick r:id="rId5"/>
              </a:rPr>
              <a:t>http://</a:t>
            </a:r>
            <a:r>
              <a:rPr lang="en-AU" sz="1600" u="sng" dirty="0" smtClean="0">
                <a:solidFill>
                  <a:schemeClr val="hlink"/>
                </a:solidFill>
                <a:hlinkClick r:id="rId5"/>
              </a:rPr>
              <a:t>www.hfoc.org/uploads/3/8/0/7/38072897/measuringoutcomes.pdf</a:t>
            </a:r>
            <a:endParaRPr lang="en-AU" sz="1600" u="sng" dirty="0" smtClean="0">
              <a:solidFill>
                <a:schemeClr val="hlink"/>
              </a:solidFill>
            </a:endParaRPr>
          </a:p>
          <a:p>
            <a:pPr marL="0" indent="0">
              <a:buNone/>
            </a:pPr>
            <a:endParaRPr lang="en-AU" sz="1600" dirty="0">
              <a:solidFill>
                <a:schemeClr val="dk1"/>
              </a:solidFill>
              <a:ea typeface="Source Sans Pro"/>
              <a:cs typeface="Source Sans Pro"/>
              <a:sym typeface="Source Sans Pro"/>
            </a:endParaRPr>
          </a:p>
          <a:p>
            <a:pPr marL="0" indent="0">
              <a:buNone/>
            </a:pPr>
            <a:endParaRPr lang="en-US" sz="1600" dirty="0" smtClean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3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" y="3779520"/>
            <a:ext cx="5829300" cy="1097280"/>
          </a:xfrm>
        </p:spPr>
        <p:txBody>
          <a:bodyPr/>
          <a:lstStyle/>
          <a:p>
            <a:r>
              <a:rPr lang="en-US" dirty="0" smtClean="0"/>
              <a:t>CLOSE and thankyou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507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76" y="299276"/>
            <a:ext cx="7290054" cy="1124712"/>
          </a:xfrm>
        </p:spPr>
        <p:txBody>
          <a:bodyPr/>
          <a:lstStyle/>
          <a:p>
            <a:r>
              <a:rPr lang="en-US" dirty="0" smtClean="0"/>
              <a:t>		    What is outcome measurement?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lv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r>
              <a:rPr lang="en-AU" sz="2000" dirty="0">
                <a:solidFill>
                  <a:schemeClr val="dk1"/>
                </a:solidFill>
                <a:ea typeface="Source Sans Pro"/>
                <a:cs typeface="Source Sans Pro"/>
                <a:sym typeface="Source Sans Pro"/>
              </a:rPr>
              <a:t>Outcome measurement is a systematic way to assess the extent to which a program has achieved its intended results.</a:t>
            </a:r>
          </a:p>
          <a:p>
            <a:pPr marL="114300" lv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r>
              <a:rPr lang="en-AU" sz="2000" dirty="0">
                <a:solidFill>
                  <a:schemeClr val="dk1"/>
                </a:solidFill>
                <a:ea typeface="Source Sans Pro"/>
                <a:cs typeface="Source Sans Pro"/>
                <a:sym typeface="Source Sans Pro"/>
              </a:rPr>
              <a:t>The main questions addressed in outcome measurement are*: </a:t>
            </a:r>
          </a:p>
          <a:p>
            <a:pPr marL="4572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Source Sans Pro"/>
              <a:buChar char="●"/>
            </a:pPr>
            <a:r>
              <a:rPr lang="en-AU" sz="2000" dirty="0">
                <a:solidFill>
                  <a:schemeClr val="dk1"/>
                </a:solidFill>
                <a:ea typeface="Source Sans Pro"/>
                <a:cs typeface="Source Sans Pro"/>
                <a:sym typeface="Source Sans Pro"/>
              </a:rPr>
              <a:t>What has changed as a result of this program?</a:t>
            </a:r>
            <a:endParaRPr lang="en-AU" sz="2000" dirty="0"/>
          </a:p>
          <a:p>
            <a:pPr marL="4572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Source Sans Pro"/>
              <a:buChar char="●"/>
            </a:pPr>
            <a:r>
              <a:rPr lang="en-AU" sz="2000" dirty="0">
                <a:solidFill>
                  <a:schemeClr val="dk1"/>
                </a:solidFill>
                <a:ea typeface="Source Sans Pro"/>
                <a:cs typeface="Source Sans Pro"/>
                <a:sym typeface="Source Sans Pro"/>
              </a:rPr>
              <a:t>Has this program made a difference?</a:t>
            </a:r>
            <a:endParaRPr lang="en-AU" sz="2000" dirty="0"/>
          </a:p>
          <a:p>
            <a:pPr marL="4572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Source Sans Pro"/>
              <a:buChar char="●"/>
            </a:pPr>
            <a:r>
              <a:rPr lang="en-AU" sz="2000" dirty="0">
                <a:solidFill>
                  <a:schemeClr val="dk1"/>
                </a:solidFill>
                <a:ea typeface="Source Sans Pro"/>
                <a:cs typeface="Source Sans Pro"/>
                <a:sym typeface="Source Sans Pro"/>
              </a:rPr>
              <a:t>How are the lives of (people, communities) better?</a:t>
            </a:r>
          </a:p>
          <a:p>
            <a:pPr marL="114300" indent="0" algn="r">
              <a:lnSpc>
                <a:spcPct val="100000"/>
              </a:lnSpc>
              <a:spcBef>
                <a:spcPts val="1200"/>
              </a:spcBef>
              <a:buClr>
                <a:srgbClr val="DE4B28"/>
              </a:buClr>
              <a:buSzPts val="1500"/>
              <a:buNone/>
            </a:pPr>
            <a:r>
              <a:rPr lang="en-AU" sz="1400" dirty="0">
                <a:solidFill>
                  <a:schemeClr val="dk1"/>
                </a:solidFill>
              </a:rPr>
              <a:t>National Resource Centre, 2010, </a:t>
            </a:r>
            <a:r>
              <a:rPr lang="en-AU" sz="1400" i="1" dirty="0">
                <a:solidFill>
                  <a:schemeClr val="dk1"/>
                </a:solidFill>
              </a:rPr>
              <a:t>Measuring Outcomes, </a:t>
            </a:r>
            <a:r>
              <a:rPr lang="en-AU" sz="1400" dirty="0">
                <a:solidFill>
                  <a:schemeClr val="dk1"/>
                </a:solidFill>
              </a:rPr>
              <a:t>Avail. </a:t>
            </a:r>
            <a:r>
              <a:rPr lang="en-AU" sz="1400" u="sng" dirty="0">
                <a:solidFill>
                  <a:schemeClr val="hlink"/>
                </a:solidFill>
              </a:rPr>
              <a:t>http://www.hfoc.org/uploads/3/8/0/7/38072897/measuringoutcomes.pdf</a:t>
            </a:r>
            <a:endParaRPr lang="en-AU" sz="2000" dirty="0">
              <a:solidFill>
                <a:schemeClr val="dk1"/>
              </a:solidFill>
              <a:ea typeface="Source Sans Pro"/>
              <a:cs typeface="Source Sans Pro"/>
              <a:sym typeface="Source Sans Pro"/>
            </a:endParaRPr>
          </a:p>
          <a:p>
            <a:pPr marL="457200" lvl="0" indent="-2476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endParaRPr lang="en-AU" sz="2000" dirty="0">
              <a:solidFill>
                <a:schemeClr val="dk1"/>
              </a:solidFill>
              <a:ea typeface="Source Sans Pro"/>
              <a:cs typeface="Source Sans Pro"/>
              <a:sym typeface="Source Sans Pro"/>
            </a:endParaRPr>
          </a:p>
          <a:p>
            <a:pPr marL="114300" lv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endParaRPr lang="en-AU" sz="2000" dirty="0">
              <a:solidFill>
                <a:schemeClr val="dk2"/>
              </a:solidFill>
              <a:ea typeface="Source Sans Pro"/>
              <a:cs typeface="Source Sans Pro"/>
              <a:sym typeface="Source Sans Pro"/>
            </a:endParaRPr>
          </a:p>
          <a:p>
            <a:endParaRPr lang="en-AU" sz="2000" dirty="0"/>
          </a:p>
        </p:txBody>
      </p:sp>
      <p:pic>
        <p:nvPicPr>
          <p:cNvPr id="9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97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76" y="299276"/>
            <a:ext cx="7290054" cy="1124712"/>
          </a:xfrm>
        </p:spPr>
        <p:txBody>
          <a:bodyPr/>
          <a:lstStyle/>
          <a:p>
            <a:r>
              <a:rPr lang="en-US" dirty="0" smtClean="0"/>
              <a:t>		    What is outcome measurement?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255" y="1531620"/>
            <a:ext cx="7290055" cy="3017520"/>
          </a:xfrm>
        </p:spPr>
        <p:txBody>
          <a:bodyPr>
            <a:normAutofit/>
          </a:bodyPr>
          <a:lstStyle/>
          <a:p>
            <a:pPr marL="11430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r>
              <a:rPr lang="en-AU" sz="2000" dirty="0" smtClean="0"/>
              <a:t>Outcome Measurement: </a:t>
            </a:r>
            <a:r>
              <a:rPr lang="en-AU" sz="2000" dirty="0"/>
              <a:t> assessing the results of a program</a:t>
            </a:r>
            <a:br>
              <a:rPr lang="en-AU" sz="2000" dirty="0"/>
            </a:br>
            <a:endParaRPr lang="en-AU" sz="2000" dirty="0" smtClean="0"/>
          </a:p>
          <a:p>
            <a:pPr marL="11430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r>
              <a:rPr lang="en-AU" sz="2000" dirty="0" smtClean="0"/>
              <a:t>Evaluation: </a:t>
            </a:r>
            <a:r>
              <a:rPr lang="en-AU" sz="2000" dirty="0"/>
              <a:t>assessing quality, merit, or worth (of a program, process) </a:t>
            </a:r>
            <a:br>
              <a:rPr lang="en-AU" sz="2000" dirty="0"/>
            </a:br>
            <a:endParaRPr lang="en-AU" sz="2000" dirty="0" smtClean="0"/>
          </a:p>
          <a:p>
            <a:pPr marL="11430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r>
              <a:rPr lang="en-AU" sz="2000" dirty="0" smtClean="0"/>
              <a:t>Research</a:t>
            </a:r>
            <a:r>
              <a:rPr lang="en-AU" sz="2000" dirty="0"/>
              <a:t>: discovering and creating new knowledge</a:t>
            </a:r>
            <a:br>
              <a:rPr lang="en-AU" sz="2000" dirty="0"/>
            </a:br>
            <a:endParaRPr lang="en-AU" sz="2000" dirty="0">
              <a:solidFill>
                <a:schemeClr val="dk1"/>
              </a:solidFill>
              <a:ea typeface="Source Sans Pro"/>
              <a:cs typeface="Source Sans Pro"/>
              <a:sym typeface="Source Sans Pro"/>
            </a:endParaRPr>
          </a:p>
          <a:p>
            <a:pPr marL="495300" indent="-2857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</a:pPr>
            <a:endParaRPr lang="en-AU" sz="2000" dirty="0">
              <a:solidFill>
                <a:schemeClr val="dk1"/>
              </a:solidFill>
              <a:ea typeface="Source Sans Pro"/>
              <a:cs typeface="Source Sans Pro"/>
              <a:sym typeface="Source Sans Pro"/>
            </a:endParaRPr>
          </a:p>
          <a:p>
            <a:pPr marL="400050" indent="-2857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E4B28"/>
              </a:buClr>
              <a:buSzPts val="1500"/>
            </a:pPr>
            <a:endParaRPr lang="en-AU" sz="2000" dirty="0">
              <a:solidFill>
                <a:schemeClr val="dk2"/>
              </a:solidFill>
              <a:ea typeface="Source Sans Pro"/>
              <a:cs typeface="Source Sans Pro"/>
              <a:sym typeface="Source Sans Pro"/>
            </a:endParaRPr>
          </a:p>
          <a:p>
            <a:endParaRPr lang="en-AU" sz="2000" dirty="0"/>
          </a:p>
        </p:txBody>
      </p:sp>
      <p:pic>
        <p:nvPicPr>
          <p:cNvPr id="9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" y="3666194"/>
            <a:ext cx="1582102" cy="13791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876" y="3666194"/>
            <a:ext cx="1923303" cy="1372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79" y="3668653"/>
            <a:ext cx="1664208" cy="13705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2387" y="3933068"/>
            <a:ext cx="2130537" cy="15979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924" y="3643334"/>
            <a:ext cx="1582102" cy="137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758684" cy="1124712"/>
          </a:xfrm>
        </p:spPr>
        <p:txBody>
          <a:bodyPr/>
          <a:lstStyle/>
          <a:p>
            <a:r>
              <a:rPr lang="en-US" dirty="0" smtClean="0"/>
              <a:t>                         What is outcome measurement?</a:t>
            </a:r>
            <a:endParaRPr lang="en-AU" dirty="0"/>
          </a:p>
        </p:txBody>
      </p:sp>
      <p:sp>
        <p:nvSpPr>
          <p:cNvPr id="4" name="Google Shape;246;p34"/>
          <p:cNvSpPr>
            <a:spLocks noGrp="1"/>
          </p:cNvSpPr>
          <p:nvPr>
            <p:ph idx="1"/>
          </p:nvPr>
        </p:nvSpPr>
        <p:spPr>
          <a:xfrm>
            <a:off x="2994660" y="1371600"/>
            <a:ext cx="5208271" cy="31623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ource Sans Pro"/>
              <a:buNone/>
            </a:pPr>
            <a:r>
              <a:rPr lang="en-AU" sz="2800" b="0" i="0" u="none" strike="noStrike" cap="none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‘So what?!’</a:t>
            </a:r>
            <a:endParaRPr sz="2800" b="0" i="0" u="none" strike="noStrike" cap="none" dirty="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54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735824" cy="1124712"/>
          </a:xfrm>
        </p:spPr>
        <p:txBody>
          <a:bodyPr/>
          <a:lstStyle/>
          <a:p>
            <a:r>
              <a:rPr lang="en-US" dirty="0" smtClean="0"/>
              <a:t>		           Outcome measurement pathway</a:t>
            </a:r>
            <a:endParaRPr lang="en-AU" dirty="0"/>
          </a:p>
        </p:txBody>
      </p:sp>
      <p:pic>
        <p:nvPicPr>
          <p:cNvPr id="5" name="Google Shape;261;p35"/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 t="10069"/>
          <a:stretch/>
        </p:blipFill>
        <p:spPr>
          <a:xfrm>
            <a:off x="1394460" y="1257300"/>
            <a:ext cx="5807468" cy="371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Activity - Getting started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76" y="1478280"/>
            <a:ext cx="7290055" cy="3017520"/>
          </a:xfrm>
        </p:spPr>
        <p:txBody>
          <a:bodyPr>
            <a:noAutofit/>
          </a:bodyPr>
          <a:lstStyle/>
          <a:p>
            <a:pPr marL="182563" lv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E4B28"/>
              </a:buClr>
              <a:buSzPts val="1500"/>
              <a:buNone/>
            </a:pPr>
            <a:r>
              <a:rPr lang="en-AU" sz="2400" dirty="0">
                <a:ea typeface="Source Sans Pro"/>
                <a:cs typeface="Source Sans Pro"/>
                <a:sym typeface="Source Sans Pro"/>
              </a:rPr>
              <a:t>You walk into an organisation with a thriving outcome measurement culture and practice:</a:t>
            </a:r>
          </a:p>
          <a:p>
            <a:pPr marL="82677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 panose="020B0604020202020204" pitchFamily="34" charset="0"/>
              <a:buChar char="•"/>
            </a:pPr>
            <a:r>
              <a:rPr lang="en-AU" sz="2400" dirty="0"/>
              <a:t>What does it </a:t>
            </a:r>
            <a:r>
              <a:rPr lang="en-AU" sz="2400" i="1" dirty="0"/>
              <a:t>look </a:t>
            </a:r>
            <a:r>
              <a:rPr lang="en-AU" sz="2400" dirty="0"/>
              <a:t>like?</a:t>
            </a:r>
          </a:p>
          <a:p>
            <a:pPr marL="82677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 panose="020B0604020202020204" pitchFamily="34" charset="0"/>
              <a:buChar char="•"/>
            </a:pPr>
            <a:r>
              <a:rPr lang="en-AU" sz="2400" dirty="0">
                <a:ea typeface="Source Sans Pro"/>
                <a:cs typeface="Source Sans Pro"/>
                <a:sym typeface="Source Sans Pro"/>
              </a:rPr>
              <a:t>What does it </a:t>
            </a:r>
            <a:r>
              <a:rPr lang="en-AU" sz="2400" i="1" dirty="0">
                <a:ea typeface="Source Sans Pro"/>
                <a:cs typeface="Source Sans Pro"/>
                <a:sym typeface="Source Sans Pro"/>
              </a:rPr>
              <a:t>feel </a:t>
            </a:r>
            <a:r>
              <a:rPr lang="en-AU" sz="2400" dirty="0">
                <a:ea typeface="Source Sans Pro"/>
                <a:cs typeface="Source Sans Pro"/>
                <a:sym typeface="Source Sans Pro"/>
              </a:rPr>
              <a:t>like? </a:t>
            </a:r>
          </a:p>
          <a:p>
            <a:pPr marL="82677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 panose="020B0604020202020204" pitchFamily="34" charset="0"/>
              <a:buChar char="•"/>
            </a:pPr>
            <a:r>
              <a:rPr lang="en-AU" sz="2400" dirty="0"/>
              <a:t>What does it </a:t>
            </a:r>
            <a:r>
              <a:rPr lang="en-AU" sz="2400" i="1" dirty="0"/>
              <a:t>sound </a:t>
            </a:r>
            <a:r>
              <a:rPr lang="en-AU" sz="2400" dirty="0"/>
              <a:t>like?</a:t>
            </a:r>
          </a:p>
          <a:p>
            <a:pPr marL="82677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 panose="020B0604020202020204" pitchFamily="34" charset="0"/>
              <a:buChar char="•"/>
            </a:pPr>
            <a:r>
              <a:rPr lang="en-AU" sz="2400" dirty="0">
                <a:ea typeface="Source Sans Pro"/>
                <a:cs typeface="Source Sans Pro"/>
                <a:sym typeface="Source Sans Pro"/>
              </a:rPr>
              <a:t>What can you </a:t>
            </a:r>
            <a:r>
              <a:rPr lang="en-AU" sz="2400" i="1" dirty="0">
                <a:ea typeface="Source Sans Pro"/>
                <a:cs typeface="Source Sans Pro"/>
                <a:sym typeface="Source Sans Pro"/>
              </a:rPr>
              <a:t>touch?</a:t>
            </a:r>
          </a:p>
          <a:p>
            <a:pPr marL="82677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 panose="020B0604020202020204" pitchFamily="34" charset="0"/>
              <a:buChar char="•"/>
            </a:pPr>
            <a:r>
              <a:rPr lang="en-AU" sz="2400" dirty="0"/>
              <a:t>Who is there?</a:t>
            </a:r>
            <a:endParaRPr lang="en-AU" sz="2400" dirty="0">
              <a:sym typeface="Source Sans Pro"/>
            </a:endParaRPr>
          </a:p>
          <a:p>
            <a:endParaRPr lang="en-AU" sz="2400" dirty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6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What does it look like?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063" y="1401128"/>
            <a:ext cx="8341113" cy="30175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People at the centre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Linking </a:t>
            </a:r>
            <a:r>
              <a:rPr lang="en-AU" sz="1600" dirty="0"/>
              <a:t>mission/vision to data to personal stories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Regular </a:t>
            </a:r>
            <a:r>
              <a:rPr lang="en-AU" sz="1600" dirty="0"/>
              <a:t>meetings between staff at all levels about how feedback has been sought and used (</a:t>
            </a:r>
            <a:r>
              <a:rPr lang="en-AU" sz="1600" dirty="0" err="1"/>
              <a:t>eg</a:t>
            </a:r>
            <a:r>
              <a:rPr lang="en-AU" sz="1600" dirty="0"/>
              <a:t>, What’s Working/What’s Not Working/What to do differently?)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Charts on the wall – demonstrating results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Posters of indicators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Post-it notes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Colourful - engaging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Numbers and information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Can see all of this in central/public areas</a:t>
            </a:r>
            <a:endParaRPr lang="en-AU" sz="16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Marketing material that shows the human side – meaning for people (clients)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Learning from findings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 Vision</a:t>
            </a:r>
            <a:r>
              <a:rPr lang="en-AU" sz="1600" dirty="0"/>
              <a:t>, Mission, Values on the wall in prominent place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AU" sz="1600" dirty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31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What does it Sound like?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25" y="1401128"/>
            <a:ext cx="8489795" cy="3017520"/>
          </a:xfrm>
        </p:spPr>
        <p:txBody>
          <a:bodyPr>
            <a:noAutofit/>
          </a:bodyPr>
          <a:lstStyle/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Leadership actively listening to staff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WHY? What was different this time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Enquiring - </a:t>
            </a:r>
            <a:r>
              <a:rPr lang="en-AU" sz="1400" dirty="0"/>
              <a:t>questioning of why data is the way it is </a:t>
            </a:r>
            <a:r>
              <a:rPr lang="en-AU" sz="1400" dirty="0" err="1"/>
              <a:t>is</a:t>
            </a:r>
            <a:r>
              <a:rPr lang="en-AU" sz="1400" dirty="0"/>
              <a:t> and what actions can be taken to move it in desired directions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/>
              <a:t>people challenging one another - ‘But do we know that?’ ‘What are our assumptions?’ ‘Are our assumptions right?’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/>
              <a:t>Talking about the links between practice and outcomes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/>
              <a:t>Understanding the WHY / HOW / WHAT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Success being celebrated!</a:t>
            </a:r>
            <a:endParaRPr lang="en-AU" sz="1400" dirty="0" smtClean="0"/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Safe and robust conversations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Connecting practice and outcomes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Team meetings – share feedback on outcomes and participant progress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Common language is used  - shared language developed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People challenging one another – especially around assumptions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 smtClean="0"/>
              <a:t>Less of “But we’ve always done it this way”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400" dirty="0"/>
              <a:t>G</a:t>
            </a:r>
            <a:r>
              <a:rPr lang="en-AU" sz="1400" dirty="0" smtClean="0"/>
              <a:t>ood </a:t>
            </a:r>
            <a:r>
              <a:rPr lang="en-AU" sz="1400" dirty="0"/>
              <a:t>OM needs to include conversations about how to manage upward AND downward accountability to stakeholder needs</a:t>
            </a:r>
          </a:p>
          <a:p>
            <a:pPr marL="17433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AU" sz="1400" dirty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674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What does it feel like?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Safe (as will encounter </a:t>
            </a:r>
            <a:r>
              <a:rPr lang="en-AU" sz="1600" dirty="0" smtClean="0"/>
              <a:t>personal </a:t>
            </a:r>
            <a:r>
              <a:rPr lang="en-AU" sz="1600" dirty="0"/>
              <a:t>defensiveness/insecurity </a:t>
            </a:r>
            <a:r>
              <a:rPr lang="en-AU" sz="1600" dirty="0" smtClean="0"/>
              <a:t>- safe </a:t>
            </a:r>
            <a:r>
              <a:rPr lang="en-AU" sz="1600" dirty="0"/>
              <a:t>organisations where toxicity is addressed are so </a:t>
            </a:r>
            <a:r>
              <a:rPr lang="en-AU" sz="1600" dirty="0" smtClean="0"/>
              <a:t>important)</a:t>
            </a:r>
            <a:endParaRPr lang="en-AU" sz="1600" dirty="0"/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Change is expected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Challenging and questioning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Water-cooler conversations – spontaneous, routine, normalised 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Energised, curious, vibrant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Enthusiasm from staff about outcome measurement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Frustrating (change process, funding dis/connect, process/relationship lost)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Uncertainty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scary - it’s scary to question your/other’s assumptions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Inclusive</a:t>
            </a:r>
          </a:p>
          <a:p>
            <a:pPr indent="-216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1600" dirty="0" smtClean="0"/>
              <a:t>Adaptive learning</a:t>
            </a:r>
            <a:endParaRPr lang="en-AU" sz="1600" dirty="0"/>
          </a:p>
        </p:txBody>
      </p:sp>
      <p:pic>
        <p:nvPicPr>
          <p:cNvPr id="4" name="Picture 4" descr="C:\Users\KSTRAT~1\AppData\Local\Temp\12\notes20CE7A\~b137526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5253"/>
            <a:ext cx="30480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498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237</TotalTime>
  <Words>774</Words>
  <Application>Microsoft Office PowerPoint</Application>
  <PresentationFormat>On-screen Show (16:9)</PresentationFormat>
  <Paragraphs>95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Source Sans Pro</vt:lpstr>
      <vt:lpstr>Wingdings 3</vt:lpstr>
      <vt:lpstr>Arial</vt:lpstr>
      <vt:lpstr>Tw Cen MT</vt:lpstr>
      <vt:lpstr>Tw Cen MT Condensed</vt:lpstr>
      <vt:lpstr>Integral</vt:lpstr>
      <vt:lpstr>Getting started on outcome measurement</vt:lpstr>
      <vt:lpstr>      What is outcome measurement?</vt:lpstr>
      <vt:lpstr>      What is outcome measurement?</vt:lpstr>
      <vt:lpstr>                         What is outcome measurement?</vt:lpstr>
      <vt:lpstr>             Outcome measurement pathway</vt:lpstr>
      <vt:lpstr>                         Activity - Getting started</vt:lpstr>
      <vt:lpstr>                         What does it look like?</vt:lpstr>
      <vt:lpstr>                         What does it Sound like?</vt:lpstr>
      <vt:lpstr>                         What does it feel like?</vt:lpstr>
      <vt:lpstr>                         who is there?</vt:lpstr>
      <vt:lpstr>                         what can you touch?</vt:lpstr>
      <vt:lpstr>                          Activity – self assessment </vt:lpstr>
      <vt:lpstr>                          RESOURCES</vt:lpstr>
      <vt:lpstr>CLOSE and thankyou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Katrina Stratton</dc:creator>
  <cp:lastModifiedBy>Katrina Stratton</cp:lastModifiedBy>
  <cp:revision>23</cp:revision>
  <dcterms:modified xsi:type="dcterms:W3CDTF">2020-09-23T06:05:28Z</dcterms:modified>
</cp:coreProperties>
</file>